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79" r:id="rId5"/>
    <p:sldId id="266" r:id="rId6"/>
    <p:sldId id="264" r:id="rId7"/>
    <p:sldId id="265" r:id="rId8"/>
    <p:sldId id="262" r:id="rId9"/>
    <p:sldId id="263" r:id="rId10"/>
    <p:sldId id="280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1" r:id="rId19"/>
    <p:sldId id="274" r:id="rId20"/>
    <p:sldId id="275" r:id="rId21"/>
    <p:sldId id="276" r:id="rId22"/>
    <p:sldId id="277" r:id="rId23"/>
    <p:sldId id="278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1" y="1828800"/>
            <a:ext cx="8231744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90" y="4800600"/>
            <a:ext cx="8231744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318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9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381001"/>
            <a:ext cx="7393324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74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3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9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38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8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8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64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4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3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50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23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11/27/2017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08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gin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4308" y="196948"/>
            <a:ext cx="10399679" cy="209608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Edwardian Script ITC" panose="030303020407070D0804" pitchFamily="66" charset="0"/>
              </a:rPr>
              <a:t>North American Airports &amp; Complex Network</a:t>
            </a:r>
            <a:endParaRPr lang="en-GB" dirty="0">
              <a:solidFill>
                <a:schemeClr val="bg1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775" y="3235568"/>
            <a:ext cx="9636370" cy="27842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Project of Complex Network.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Professors: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Chen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Hu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Students: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Keyvan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derakhshan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Huizhong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liu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528" y="196948"/>
            <a:ext cx="1161288" cy="12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5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769" y="1734787"/>
            <a:ext cx="10925297" cy="1815934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Disconnected Airport Graph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180729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11271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Border Edges Between US and Canada Which Assumed Are Removed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3" y="1448789"/>
            <a:ext cx="11614067" cy="2006931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671002"/>
              </p:ext>
            </p:extLst>
          </p:nvPr>
        </p:nvGraphicFramePr>
        <p:xfrm>
          <a:off x="730864" y="3593035"/>
          <a:ext cx="5584042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9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941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849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0637">
                <a:tc>
                  <a:txBody>
                    <a:bodyPr/>
                    <a:lstStyle/>
                    <a:p>
                      <a:r>
                        <a:rPr lang="en-US" dirty="0"/>
                        <a:t>Rows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</a:t>
                      </a:r>
                      <a:r>
                        <a:rPr lang="en-US" baseline="0" dirty="0"/>
                        <a:t> deleted edges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CAYUL(Montréal)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Vancouver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873173" y="4435871"/>
            <a:ext cx="3482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81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170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affected Components: 4</a:t>
            </a:r>
          </a:p>
        </p:txBody>
      </p:sp>
    </p:spTree>
    <p:extLst>
      <p:ext uri="{BB962C8B-B14F-4D97-AF65-F5344CB8AC3E}">
        <p14:creationId xmlns:p14="http://schemas.microsoft.com/office/powerpoint/2010/main" val="329153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 and Canada Airport’s Disconnected Networks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957" y="1171698"/>
            <a:ext cx="3952875" cy="3657600"/>
          </a:xfrm>
        </p:spPr>
      </p:pic>
      <p:sp>
        <p:nvSpPr>
          <p:cNvPr id="7" name="Rectangle 6"/>
          <p:cNvSpPr/>
          <p:nvPr/>
        </p:nvSpPr>
        <p:spPr>
          <a:xfrm>
            <a:off x="8064957" y="4842509"/>
            <a:ext cx="38119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Connected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592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3052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8</a:t>
            </a: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0.017446380390542828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0.48204334679682737</a:t>
            </a:r>
            <a:endParaRPr lang="en-GB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10.31081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65" y="1195448"/>
            <a:ext cx="3809356" cy="35309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9" y="1159823"/>
            <a:ext cx="3196721" cy="3657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08059" y="4896590"/>
            <a:ext cx="38729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US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414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2512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5</a:t>
            </a: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0.02938320992853049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 0.49931501299812453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12.1352657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5682" y="4842509"/>
            <a:ext cx="35183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Canada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172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370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3</a:t>
            </a: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Density:0.025159798721610227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0.43987601150772704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4.30232558139534</a:t>
            </a:r>
          </a:p>
        </p:txBody>
      </p:sp>
    </p:spTree>
    <p:extLst>
      <p:ext uri="{BB962C8B-B14F-4D97-AF65-F5344CB8AC3E}">
        <p14:creationId xmlns:p14="http://schemas.microsoft.com/office/powerpoint/2010/main" val="180605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Degrees Distribution For Disconnected Graph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99199"/>
            <a:ext cx="6963887" cy="26574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56674"/>
            <a:ext cx="6963888" cy="266700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896370"/>
              </p:ext>
            </p:extLst>
          </p:nvPr>
        </p:nvGraphicFramePr>
        <p:xfrm>
          <a:off x="653144" y="1162975"/>
          <a:ext cx="3693225" cy="36624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3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70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18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29125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Degree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USATL(Atlanta)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Vancouver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83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 For Disconnected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11" y="1223158"/>
            <a:ext cx="5244564" cy="238409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10" y="3607253"/>
            <a:ext cx="5244565" cy="249307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115560"/>
              </p:ext>
            </p:extLst>
          </p:nvPr>
        </p:nvGraphicFramePr>
        <p:xfrm>
          <a:off x="709634" y="1252538"/>
          <a:ext cx="4729265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831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950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Closeness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USATL(Atlanta)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0.663640032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0.661016949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0.656981437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0.50561125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0.50214425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8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Centrality For Disconnected Graph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06" y="1265588"/>
            <a:ext cx="6294232" cy="268605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06" y="3971432"/>
            <a:ext cx="6294232" cy="2695575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174161"/>
              </p:ext>
            </p:extLst>
          </p:nvPr>
        </p:nvGraphicFramePr>
        <p:xfrm>
          <a:off x="301841" y="1331650"/>
          <a:ext cx="4270157" cy="4528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4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087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689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51608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Betweenness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29262.87307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22112.2596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CAYUL(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Montréal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7022.245061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1417.4412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94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Co-efficient For Disconnected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67" y="1294163"/>
            <a:ext cx="6222671" cy="26289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67" y="3923063"/>
            <a:ext cx="6222671" cy="261937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598694"/>
              </p:ext>
            </p:extLst>
          </p:nvPr>
        </p:nvGraphicFramePr>
        <p:xfrm>
          <a:off x="332508" y="1263711"/>
          <a:ext cx="313508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5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075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446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r>
                        <a:rPr lang="en-US" dirty="0"/>
                        <a:t>Number of Clustering Co-efficient =1 in Canada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600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=1 in US 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2582" y="321624"/>
            <a:ext cx="6840187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Ranks For Connected Graph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23" y="1213324"/>
            <a:ext cx="7079673" cy="269557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22" y="3908899"/>
            <a:ext cx="7079673" cy="268605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663105"/>
              </p:ext>
            </p:extLst>
          </p:nvPr>
        </p:nvGraphicFramePr>
        <p:xfrm>
          <a:off x="152591" y="1213324"/>
          <a:ext cx="431253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6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33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</a:t>
                      </a:r>
                      <a:r>
                        <a:rPr lang="en-US" baseline="0" dirty="0"/>
                        <a:t> Rank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4.121449052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Atlanta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3.597149773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Chicago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3.535110628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Vancouver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1.948732356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1.827781985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0.50698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53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14" y="3219203"/>
            <a:ext cx="6840187" cy="604651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120116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8" y="321624"/>
            <a:ext cx="714894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Degree Distribution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76" y="1113302"/>
            <a:ext cx="7069333" cy="26765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75" y="3789827"/>
            <a:ext cx="7069333" cy="263842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E433B255-5CC8-4DF7-8EBE-654190AC1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980104"/>
              </p:ext>
            </p:extLst>
          </p:nvPr>
        </p:nvGraphicFramePr>
        <p:xfrm>
          <a:off x="377986" y="1113302"/>
          <a:ext cx="4058082" cy="3219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694">
                  <a:extLst>
                    <a:ext uri="{9D8B030D-6E8A-4147-A177-3AD203B41FA5}">
                      <a16:colId xmlns:a16="http://schemas.microsoft.com/office/drawing/2014/main" xmlns="" val="3394035692"/>
                    </a:ext>
                  </a:extLst>
                </a:gridCol>
                <a:gridCol w="1352694">
                  <a:extLst>
                    <a:ext uri="{9D8B030D-6E8A-4147-A177-3AD203B41FA5}">
                      <a16:colId xmlns:a16="http://schemas.microsoft.com/office/drawing/2014/main" xmlns="" val="3205298490"/>
                    </a:ext>
                  </a:extLst>
                </a:gridCol>
                <a:gridCol w="1352694">
                  <a:extLst>
                    <a:ext uri="{9D8B030D-6E8A-4147-A177-3AD203B41FA5}">
                      <a16:colId xmlns:a16="http://schemas.microsoft.com/office/drawing/2014/main" xmlns="" val="3309960996"/>
                    </a:ext>
                  </a:extLst>
                </a:gridCol>
              </a:tblGrid>
              <a:tr h="801772">
                <a:tc>
                  <a:txBody>
                    <a:bodyPr/>
                    <a:lstStyle/>
                    <a:p>
                      <a:r>
                        <a:rPr lang="en-US" dirty="0"/>
                        <a:t>Airport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Difference</a:t>
                      </a:r>
                      <a:r>
                        <a:rPr lang="en-US" baseline="0" dirty="0" smtClean="0"/>
                        <a:t> Percentage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78928988"/>
                  </a:ext>
                </a:extLst>
              </a:tr>
              <a:tr h="483446">
                <a:tc>
                  <a:txBody>
                    <a:bodyPr/>
                    <a:lstStyle/>
                    <a:p>
                      <a:r>
                        <a:rPr lang="en-US" dirty="0"/>
                        <a:t>CAYYZ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Toronto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-61.33%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34559894"/>
                  </a:ext>
                </a:extLst>
              </a:tr>
              <a:tr h="483446">
                <a:tc>
                  <a:txBody>
                    <a:bodyPr/>
                    <a:lstStyle/>
                    <a:p>
                      <a:r>
                        <a:rPr lang="en-US" dirty="0"/>
                        <a:t>CAYUL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Montréal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-49.02%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703246"/>
                  </a:ext>
                </a:extLst>
              </a:tr>
              <a:tr h="483446">
                <a:tc>
                  <a:txBody>
                    <a:bodyPr/>
                    <a:lstStyle/>
                    <a:p>
                      <a:r>
                        <a:rPr lang="en-US" dirty="0"/>
                        <a:t>CAYVR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Vancouver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-36.73%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32677350"/>
                  </a:ext>
                </a:extLst>
              </a:tr>
              <a:tr h="483446">
                <a:tc>
                  <a:txBody>
                    <a:bodyPr/>
                    <a:lstStyle/>
                    <a:p>
                      <a:r>
                        <a:rPr lang="en-US" dirty="0"/>
                        <a:t>CAYYC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Calgary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-34.69%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1018606"/>
                  </a:ext>
                </a:extLst>
              </a:tr>
              <a:tr h="483446">
                <a:tc>
                  <a:txBody>
                    <a:bodyPr/>
                    <a:lstStyle/>
                    <a:p>
                      <a:r>
                        <a:rPr lang="en-US" dirty="0"/>
                        <a:t>USORD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Chicago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-8.07%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37675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534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6000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Airport Network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810" y="1406769"/>
            <a:ext cx="9136770" cy="46130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700 million passenger traveled through 20 busiest airport around the world. 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https://www.virgin.com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America’s commercial airports are generating billions of dollars in annual activity, and supporting millions of good, stable jobs. (http://aci-na.org)</a:t>
            </a:r>
          </a:p>
          <a:p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8" y="321624"/>
            <a:ext cx="714894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Closeness Centrality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24" y="1341602"/>
            <a:ext cx="6515100" cy="267652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24" y="4018127"/>
            <a:ext cx="6515100" cy="264393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150D15E0-042B-4AAC-BFC6-21676BAB9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337259"/>
              </p:ext>
            </p:extLst>
          </p:nvPr>
        </p:nvGraphicFramePr>
        <p:xfrm>
          <a:off x="306851" y="1341602"/>
          <a:ext cx="4537476" cy="3412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125">
                  <a:extLst>
                    <a:ext uri="{9D8B030D-6E8A-4147-A177-3AD203B41FA5}">
                      <a16:colId xmlns:a16="http://schemas.microsoft.com/office/drawing/2014/main" xmlns="" val="416789693"/>
                    </a:ext>
                  </a:extLst>
                </a:gridCol>
                <a:gridCol w="1526959">
                  <a:extLst>
                    <a:ext uri="{9D8B030D-6E8A-4147-A177-3AD203B41FA5}">
                      <a16:colId xmlns:a16="http://schemas.microsoft.com/office/drawing/2014/main" xmlns="" val="41271963"/>
                    </a:ext>
                  </a:extLst>
                </a:gridCol>
                <a:gridCol w="1713392">
                  <a:extLst>
                    <a:ext uri="{9D8B030D-6E8A-4147-A177-3AD203B41FA5}">
                      <a16:colId xmlns:a16="http://schemas.microsoft.com/office/drawing/2014/main" xmlns="" val="647464834"/>
                    </a:ext>
                  </a:extLst>
                </a:gridCol>
              </a:tblGrid>
              <a:tr h="608893">
                <a:tc>
                  <a:txBody>
                    <a:bodyPr/>
                    <a:lstStyle/>
                    <a:p>
                      <a:r>
                        <a:rPr lang="en-US" dirty="0"/>
                        <a:t>Airport code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City name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Difference</a:t>
                      </a:r>
                      <a:r>
                        <a:rPr lang="en-US" baseline="0" dirty="0" smtClean="0"/>
                        <a:t> Percentage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51275508"/>
                  </a:ext>
                </a:extLst>
              </a:tr>
              <a:tr h="608893">
                <a:tc>
                  <a:txBody>
                    <a:bodyPr/>
                    <a:lstStyle/>
                    <a:p>
                      <a:r>
                        <a:rPr lang="en-US" dirty="0"/>
                        <a:t>CAYIK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Ivujivik</a:t>
                      </a:r>
                      <a:r>
                        <a:rPr lang="en-US" dirty="0"/>
                        <a:t>, QC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-96.46%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99150569"/>
                  </a:ext>
                </a:extLst>
              </a:tr>
              <a:tr h="608893">
                <a:tc>
                  <a:txBody>
                    <a:bodyPr/>
                    <a:lstStyle/>
                    <a:p>
                      <a:r>
                        <a:rPr lang="en-US" dirty="0"/>
                        <a:t>CAYZG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Salluit</a:t>
                      </a:r>
                      <a:r>
                        <a:rPr lang="en-US" dirty="0"/>
                        <a:t>, QC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-95.85%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34822730"/>
                  </a:ext>
                </a:extLst>
              </a:tr>
              <a:tr h="6088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CAYKF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Breslau, 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-11.99%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63506853"/>
                  </a:ext>
                </a:extLst>
              </a:tr>
              <a:tr h="608893">
                <a:tc>
                  <a:txBody>
                    <a:bodyPr/>
                    <a:lstStyle/>
                    <a:p>
                      <a:r>
                        <a:rPr lang="en-US" dirty="0" smtClean="0"/>
                        <a:t>USALG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-13.31%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64217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48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8" y="321624"/>
            <a:ext cx="7148944" cy="60465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Betweenness Centrality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69" y="3514300"/>
            <a:ext cx="6462032" cy="242887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69" y="1217564"/>
            <a:ext cx="6462032" cy="2272985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7A73E0D1-B3A6-4E54-ADC5-178284EB0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7610"/>
              </p:ext>
            </p:extLst>
          </p:nvPr>
        </p:nvGraphicFramePr>
        <p:xfrm>
          <a:off x="449122" y="1191105"/>
          <a:ext cx="4635129" cy="2631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5043">
                  <a:extLst>
                    <a:ext uri="{9D8B030D-6E8A-4147-A177-3AD203B41FA5}">
                      <a16:colId xmlns:a16="http://schemas.microsoft.com/office/drawing/2014/main" xmlns="" val="3989199718"/>
                    </a:ext>
                  </a:extLst>
                </a:gridCol>
                <a:gridCol w="1545043">
                  <a:extLst>
                    <a:ext uri="{9D8B030D-6E8A-4147-A177-3AD203B41FA5}">
                      <a16:colId xmlns:a16="http://schemas.microsoft.com/office/drawing/2014/main" xmlns="" val="722454400"/>
                    </a:ext>
                  </a:extLst>
                </a:gridCol>
                <a:gridCol w="1545043">
                  <a:extLst>
                    <a:ext uri="{9D8B030D-6E8A-4147-A177-3AD203B41FA5}">
                      <a16:colId xmlns:a16="http://schemas.microsoft.com/office/drawing/2014/main" xmlns="" val="3214547792"/>
                    </a:ext>
                  </a:extLst>
                </a:gridCol>
              </a:tblGrid>
              <a:tr h="657986"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City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Difference</a:t>
                      </a:r>
                      <a:r>
                        <a:rPr lang="en-US" baseline="0" dirty="0" smtClean="0"/>
                        <a:t> Percentage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54699762"/>
                  </a:ext>
                </a:extLst>
              </a:tr>
              <a:tr h="657986">
                <a:tc>
                  <a:txBody>
                    <a:bodyPr/>
                    <a:lstStyle/>
                    <a:p>
                      <a:r>
                        <a:rPr lang="en-US" dirty="0"/>
                        <a:t>CAYUL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Montréal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-80.84%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90484723"/>
                  </a:ext>
                </a:extLst>
              </a:tr>
              <a:tr h="657986">
                <a:tc>
                  <a:txBody>
                    <a:bodyPr/>
                    <a:lstStyle/>
                    <a:p>
                      <a:r>
                        <a:rPr lang="en-US" dirty="0"/>
                        <a:t>CAYYZ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Toronto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03335122"/>
                  </a:ext>
                </a:extLst>
              </a:tr>
              <a:tr h="6579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Chicago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-47.40%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68498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5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8" y="321624"/>
            <a:ext cx="714894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Page Rank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98" y="1232497"/>
            <a:ext cx="6457950" cy="256222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98" y="3794722"/>
            <a:ext cx="6457950" cy="257175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37FA5A2B-DBE9-4134-81E8-6517C2790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066356"/>
              </p:ext>
            </p:extLst>
          </p:nvPr>
        </p:nvGraphicFramePr>
        <p:xfrm>
          <a:off x="372862" y="1232497"/>
          <a:ext cx="4350057" cy="3764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019">
                  <a:extLst>
                    <a:ext uri="{9D8B030D-6E8A-4147-A177-3AD203B41FA5}">
                      <a16:colId xmlns:a16="http://schemas.microsoft.com/office/drawing/2014/main" xmlns="" val="1679203673"/>
                    </a:ext>
                  </a:extLst>
                </a:gridCol>
                <a:gridCol w="1450019">
                  <a:extLst>
                    <a:ext uri="{9D8B030D-6E8A-4147-A177-3AD203B41FA5}">
                      <a16:colId xmlns:a16="http://schemas.microsoft.com/office/drawing/2014/main" xmlns="" val="3958828444"/>
                    </a:ext>
                  </a:extLst>
                </a:gridCol>
                <a:gridCol w="1450019">
                  <a:extLst>
                    <a:ext uri="{9D8B030D-6E8A-4147-A177-3AD203B41FA5}">
                      <a16:colId xmlns:a16="http://schemas.microsoft.com/office/drawing/2014/main" xmlns="" val="548894218"/>
                    </a:ext>
                  </a:extLst>
                </a:gridCol>
              </a:tblGrid>
              <a:tr h="8160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Airport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code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Difference</a:t>
                      </a:r>
                      <a:r>
                        <a:rPr lang="en-US" baseline="0" dirty="0" smtClean="0"/>
                        <a:t> Percentage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4874575"/>
                  </a:ext>
                </a:extLst>
              </a:tr>
              <a:tr h="712604">
                <a:tc>
                  <a:txBody>
                    <a:bodyPr/>
                    <a:lstStyle/>
                    <a:p>
                      <a:r>
                        <a:rPr lang="en-US" dirty="0"/>
                        <a:t>CAYYZ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Toronto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-19.56%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8584962"/>
                  </a:ext>
                </a:extLst>
              </a:tr>
              <a:tr h="7126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Chicago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-8.09%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4092210"/>
                  </a:ext>
                </a:extLst>
              </a:tr>
              <a:tr h="712604">
                <a:tc>
                  <a:txBody>
                    <a:bodyPr/>
                    <a:lstStyle/>
                    <a:p>
                      <a:r>
                        <a:rPr lang="en-US" dirty="0" smtClean="0"/>
                        <a:t>USEWR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Newark, NJ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-17.78%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03312159"/>
                  </a:ext>
                </a:extLst>
              </a:tr>
              <a:tr h="712604">
                <a:tc>
                  <a:txBody>
                    <a:bodyPr/>
                    <a:lstStyle/>
                    <a:p>
                      <a:r>
                        <a:rPr lang="en-US" dirty="0"/>
                        <a:t>CAYUL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Montréal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-15.72%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90158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74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6349" y="3112325"/>
            <a:ext cx="7148944" cy="604651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68276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364" y="321624"/>
            <a:ext cx="2612570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010" y="1232707"/>
            <a:ext cx="11347392" cy="5303669"/>
          </a:xfrm>
        </p:spPr>
        <p:txBody>
          <a:bodyPr>
            <a:normAutofit fontScale="92500" lnSpcReduction="20000"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chemeClr val="bg1"/>
                </a:solidFill>
              </a:rPr>
              <a:t>Based on Closeness and Between Centrality</a:t>
            </a:r>
            <a:r>
              <a:rPr lang="en-GB" b="1" dirty="0">
                <a:solidFill>
                  <a:schemeClr val="bg1"/>
                </a:solidFill>
              </a:rPr>
              <a:t>, </a:t>
            </a:r>
            <a:r>
              <a:rPr lang="en-GB" b="1" dirty="0" smtClean="0">
                <a:solidFill>
                  <a:schemeClr val="bg1"/>
                </a:solidFill>
              </a:rPr>
              <a:t>Degree </a:t>
            </a:r>
            <a:r>
              <a:rPr lang="en-GB" b="1" dirty="0">
                <a:solidFill>
                  <a:schemeClr val="bg1"/>
                </a:solidFill>
              </a:rPr>
              <a:t>and </a:t>
            </a:r>
            <a:r>
              <a:rPr lang="en-GB" b="1" dirty="0" smtClean="0">
                <a:solidFill>
                  <a:schemeClr val="bg1"/>
                </a:solidFill>
              </a:rPr>
              <a:t>Page Rank:</a:t>
            </a:r>
          </a:p>
          <a:p>
            <a:pPr marL="231775" lvl="1" indent="0">
              <a:buNone/>
            </a:pPr>
            <a:r>
              <a:rPr lang="en-GB" b="1" dirty="0" smtClean="0">
                <a:solidFill>
                  <a:schemeClr val="bg1"/>
                </a:solidFill>
              </a:rPr>
              <a:t>The </a:t>
            </a:r>
            <a:r>
              <a:rPr lang="en-GB" b="1" dirty="0">
                <a:solidFill>
                  <a:schemeClr val="bg1"/>
                </a:solidFill>
              </a:rPr>
              <a:t>most  important Canadian airports : </a:t>
            </a:r>
            <a:r>
              <a:rPr lang="en-GB" dirty="0">
                <a:solidFill>
                  <a:schemeClr val="bg1"/>
                </a:solidFill>
              </a:rPr>
              <a:t>YYZ(Toronto), YVR(Vancouver) , YYC(Calgary), YUL(Montréal), YEG(Edmonton).</a:t>
            </a:r>
          </a:p>
          <a:p>
            <a:pPr marL="231775" lvl="1" indent="0">
              <a:buNone/>
            </a:pPr>
            <a:r>
              <a:rPr lang="en-GB" b="1" dirty="0">
                <a:solidFill>
                  <a:schemeClr val="bg1"/>
                </a:solidFill>
              </a:rPr>
              <a:t> The most important US airports : </a:t>
            </a:r>
            <a:r>
              <a:rPr lang="en-GB" dirty="0">
                <a:solidFill>
                  <a:schemeClr val="bg1"/>
                </a:solidFill>
              </a:rPr>
              <a:t> ATL(Atlanta),ORD(Chicago), DEN(Denver), DFW(Dallas), MSP(Minnesota).</a:t>
            </a:r>
          </a:p>
          <a:p>
            <a:pPr marL="231775" lvl="1" indent="0">
              <a:buNone/>
            </a:pPr>
            <a:r>
              <a:rPr lang="en-GB" b="1" dirty="0">
                <a:solidFill>
                  <a:schemeClr val="bg1"/>
                </a:solidFill>
              </a:rPr>
              <a:t>US airline system is much more robust than CA airline system, based on the average clustering coefficient and density.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chemeClr val="bg1"/>
                </a:solidFill>
              </a:rPr>
              <a:t>If </a:t>
            </a:r>
            <a:r>
              <a:rPr lang="en-GB" b="1" dirty="0">
                <a:solidFill>
                  <a:schemeClr val="bg1"/>
                </a:solidFill>
              </a:rPr>
              <a:t>the connection between US and CA </a:t>
            </a:r>
            <a:r>
              <a:rPr lang="en-GB" b="1" dirty="0" smtClean="0">
                <a:solidFill>
                  <a:schemeClr val="bg1"/>
                </a:solidFill>
              </a:rPr>
              <a:t>disconnected:</a:t>
            </a:r>
            <a:endParaRPr lang="en-GB" b="1" dirty="0">
              <a:solidFill>
                <a:schemeClr val="bg1"/>
              </a:solidFill>
            </a:endParaRPr>
          </a:p>
          <a:p>
            <a:pPr>
              <a:buClrTx/>
            </a:pPr>
            <a:r>
              <a:rPr lang="en-US" b="1" dirty="0" smtClean="0">
                <a:solidFill>
                  <a:schemeClr val="bg1"/>
                </a:solidFill>
              </a:rPr>
              <a:t>Canadian Airports will loose more edges (Degree Comparison).</a:t>
            </a:r>
          </a:p>
          <a:p>
            <a:pPr>
              <a:buClrTx/>
            </a:pPr>
            <a:r>
              <a:rPr lang="en-US" b="1" dirty="0" smtClean="0">
                <a:solidFill>
                  <a:schemeClr val="bg1"/>
                </a:solidFill>
              </a:rPr>
              <a:t>Closeness Centrality in Canadian Airports effected strongly.</a:t>
            </a:r>
          </a:p>
          <a:p>
            <a:pPr>
              <a:buClrTx/>
            </a:pPr>
            <a:r>
              <a:rPr lang="en-US" b="1" dirty="0" smtClean="0">
                <a:solidFill>
                  <a:schemeClr val="bg1"/>
                </a:solidFill>
              </a:rPr>
              <a:t>Betweenness Centrality </a:t>
            </a:r>
            <a:r>
              <a:rPr lang="en-US" b="1" dirty="0">
                <a:solidFill>
                  <a:schemeClr val="bg1"/>
                </a:solidFill>
              </a:rPr>
              <a:t>in Canadian Airports effected strongly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pPr>
              <a:buClrTx/>
            </a:pPr>
            <a:r>
              <a:rPr lang="en-US" b="1" dirty="0" smtClean="0">
                <a:solidFill>
                  <a:schemeClr val="bg1"/>
                </a:solidFill>
              </a:rPr>
              <a:t>The Page Rank of Airports are not affected hardly.</a:t>
            </a:r>
          </a:p>
          <a:p>
            <a:pPr>
              <a:buClrTx/>
            </a:pPr>
            <a:r>
              <a:rPr lang="en-US" b="1" dirty="0" smtClean="0">
                <a:solidFill>
                  <a:schemeClr val="bg1"/>
                </a:solidFill>
              </a:rPr>
              <a:t>4 US airports and 2 CA airports could died at all. Such as USAKV, USHOG, USDVO, USLHW,CAYZY, CAZAM. </a:t>
            </a:r>
          </a:p>
          <a:p>
            <a:pPr marL="0" indent="0">
              <a:buClrTx/>
              <a:buNone/>
            </a:pPr>
            <a:endParaRPr lang="en-US" b="1" dirty="0" smtClean="0">
              <a:solidFill>
                <a:schemeClr val="bg1"/>
              </a:solidFill>
            </a:endParaRPr>
          </a:p>
          <a:p>
            <a:pPr>
              <a:buClrTx/>
            </a:pPr>
            <a:endParaRPr lang="en-US" b="1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20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364" y="321624"/>
            <a:ext cx="2612570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86" y="1235037"/>
            <a:ext cx="5256006" cy="5256006"/>
          </a:xfrm>
        </p:spPr>
      </p:pic>
    </p:spTree>
    <p:extLst>
      <p:ext uri="{BB962C8B-B14F-4D97-AF65-F5344CB8AC3E}">
        <p14:creationId xmlns:p14="http://schemas.microsoft.com/office/powerpoint/2010/main" val="355311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997" y="381000"/>
            <a:ext cx="7498080" cy="61780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 Airport 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" y="1138721"/>
            <a:ext cx="11720946" cy="5529195"/>
          </a:xfrm>
        </p:spPr>
      </p:pic>
      <p:sp>
        <p:nvSpPr>
          <p:cNvPr id="3" name="TextBox 2"/>
          <p:cNvSpPr txBox="1"/>
          <p:nvPr/>
        </p:nvSpPr>
        <p:spPr>
          <a:xfrm>
            <a:off x="174073" y="4913590"/>
            <a:ext cx="48762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592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3052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8</a:t>
            </a:r>
          </a:p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0.017446380390542828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0.48204334679682737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10.31081</a:t>
            </a:r>
          </a:p>
        </p:txBody>
      </p:sp>
    </p:spTree>
    <p:extLst>
      <p:ext uri="{BB962C8B-B14F-4D97-AF65-F5344CB8AC3E}">
        <p14:creationId xmlns:p14="http://schemas.microsoft.com/office/powerpoint/2010/main" val="273216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911" y="1199407"/>
            <a:ext cx="9023420" cy="2030681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Connected Airport Graph</a:t>
            </a:r>
            <a:endParaRPr lang="en-GB" sz="6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59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1175" y="267286"/>
            <a:ext cx="7751300" cy="6611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Degrees Distribution For 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78" y="1536865"/>
            <a:ext cx="6466114" cy="4114800"/>
          </a:xfr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577125"/>
              </p:ext>
            </p:extLst>
          </p:nvPr>
        </p:nvGraphicFramePr>
        <p:xfrm>
          <a:off x="864380" y="1536865"/>
          <a:ext cx="4312530" cy="4629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9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387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57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Degree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USATL(Atlanta)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USBOS(Boston)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USSEA(Seattle)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USSFO(</a:t>
                      </a:r>
                      <a:r>
                        <a:rPr lang="en-US" dirty="0" err="1"/>
                        <a:t>SanFrancisco</a:t>
                      </a:r>
                      <a:r>
                        <a:rPr lang="en-US" dirty="0"/>
                        <a:t> 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b="1" dirty="0"/>
                        <a:t>120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CAYYT(St. John’s)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99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4594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 For Connected Graph 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49" y="1252538"/>
            <a:ext cx="6569613" cy="4767262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100010"/>
              </p:ext>
            </p:extLst>
          </p:nvPr>
        </p:nvGraphicFramePr>
        <p:xfrm>
          <a:off x="709635" y="1252538"/>
          <a:ext cx="4312530" cy="308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130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57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Closeness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0.592007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0.582588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0.517738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b="1" dirty="0"/>
                        <a:t>174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0.367867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20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7407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Centrality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49" y="1722120"/>
            <a:ext cx="6295574" cy="4114800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685338"/>
              </p:ext>
            </p:extLst>
          </p:nvPr>
        </p:nvGraphicFramePr>
        <p:xfrm>
          <a:off x="445477" y="1722119"/>
          <a:ext cx="4661094" cy="2693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9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963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44793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Betweenness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48177.33425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42043.0673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CAYUL(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Montréal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36660.05137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b="1" dirty="0"/>
                        <a:t>48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4738.30508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21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5452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Co-efficient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481" y="1263711"/>
            <a:ext cx="7671460" cy="4953000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911881"/>
              </p:ext>
            </p:extLst>
          </p:nvPr>
        </p:nvGraphicFramePr>
        <p:xfrm>
          <a:off x="332508" y="1263711"/>
          <a:ext cx="313508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5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075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446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r>
                        <a:rPr lang="en-US" dirty="0"/>
                        <a:t>Number of Clustering Co-efficient =1 in Canada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600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=1 in US 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8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221" y="321624"/>
            <a:ext cx="6219902" cy="55715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Ranks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64" y="1275607"/>
            <a:ext cx="5678257" cy="4988031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1102"/>
              </p:ext>
            </p:extLst>
          </p:nvPr>
        </p:nvGraphicFramePr>
        <p:xfrm>
          <a:off x="528579" y="1961965"/>
          <a:ext cx="4577993" cy="3627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3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983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</a:t>
                      </a:r>
                      <a:r>
                        <a:rPr lang="en-US" baseline="0" dirty="0"/>
                        <a:t> Rank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4.331499207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3.84651018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CAYVR(Vancouver)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1.866574987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1971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CAYYZ(Toronto)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1.793256233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b="1" dirty="0"/>
                        <a:t>48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0.442243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09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1179</TotalTime>
  <Words>824</Words>
  <Application>Microsoft Office PowerPoint</Application>
  <PresentationFormat>Widescreen</PresentationFormat>
  <Paragraphs>309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Corbel</vt:lpstr>
      <vt:lpstr>Edwardian Script ITC</vt:lpstr>
      <vt:lpstr>Times New Roman</vt:lpstr>
      <vt:lpstr>Wingdings</vt:lpstr>
      <vt:lpstr>幼圆</vt:lpstr>
      <vt:lpstr>Digital Blue Tunnel 16x9</vt:lpstr>
      <vt:lpstr>North American Airports &amp; Complex Network</vt:lpstr>
      <vt:lpstr>Importance of Airport Network</vt:lpstr>
      <vt:lpstr>North America Airport Connected Graph</vt:lpstr>
      <vt:lpstr>Connected Airport Graph</vt:lpstr>
      <vt:lpstr>Degrees Distribution For Connected Graph</vt:lpstr>
      <vt:lpstr>Closeness Centrality For Connected Graph </vt:lpstr>
      <vt:lpstr>Betweenness Centrality For Connected Graph </vt:lpstr>
      <vt:lpstr>Clustering Co-efficient For Connected Graph </vt:lpstr>
      <vt:lpstr>Page Ranks For Connected Graph </vt:lpstr>
      <vt:lpstr>Disconnected Airport Graph</vt:lpstr>
      <vt:lpstr>Border Edges Between US and Canada Which Assumed Are Removed</vt:lpstr>
      <vt:lpstr>US and Canada Airport’s Disconnected Networks</vt:lpstr>
      <vt:lpstr>Degrees Distribution For Disconnected Graph</vt:lpstr>
      <vt:lpstr>Closeness Centrality For Disconnected Graph </vt:lpstr>
      <vt:lpstr>Betweenness Centrality For Disconnected Graph </vt:lpstr>
      <vt:lpstr>Clustering Co-efficient For Disconnected Graph </vt:lpstr>
      <vt:lpstr>Page Ranks For Connected Graph </vt:lpstr>
      <vt:lpstr>Comparison</vt:lpstr>
      <vt:lpstr>Comparison Degree Distribution </vt:lpstr>
      <vt:lpstr>Comparison Closeness Centrality</vt:lpstr>
      <vt:lpstr>Comparison Betweenness Centrality</vt:lpstr>
      <vt:lpstr>Comparison Page Rank</vt:lpstr>
      <vt:lpstr>Conclusion</vt:lpstr>
      <vt:lpstr>Conclusion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Keyvan</dc:creator>
  <cp:lastModifiedBy>Keyvan</cp:lastModifiedBy>
  <cp:revision>114</cp:revision>
  <dcterms:created xsi:type="dcterms:W3CDTF">2017-11-26T00:00:35Z</dcterms:created>
  <dcterms:modified xsi:type="dcterms:W3CDTF">2017-11-28T02:26:10Z</dcterms:modified>
</cp:coreProperties>
</file>